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409" r:id="rId3"/>
    <p:sldId id="329" r:id="rId4"/>
    <p:sldId id="433" r:id="rId5"/>
    <p:sldId id="435" r:id="rId6"/>
    <p:sldId id="437" r:id="rId7"/>
    <p:sldId id="442" r:id="rId8"/>
    <p:sldId id="421" r:id="rId9"/>
    <p:sldId id="445" r:id="rId10"/>
    <p:sldId id="439" r:id="rId11"/>
    <p:sldId id="349" r:id="rId12"/>
    <p:sldId id="35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88029" autoAdjust="0"/>
  </p:normalViewPr>
  <p:slideViewPr>
    <p:cSldViewPr snapToGrid="0">
      <p:cViewPr varScale="1">
        <p:scale>
          <a:sx n="64" d="100"/>
          <a:sy n="64" d="100"/>
        </p:scale>
        <p:origin x="1014" y="60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873B9F-50A0-4622-8B27-9EA7B86E7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17B71-78E5-4F1B-8D85-573B8AAD3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5925-1F73-40BA-85C9-D3AC61ACF64E}" type="datetimeFigureOut">
              <a:rPr lang="en-US" smtClean="0"/>
              <a:t>7/6/2021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A5D993-102A-4921-A12E-E8E8D0285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94975-3B91-4B9C-9498-7DA766AE14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0B77D-D561-4A25-8C29-51CAB365A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6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28DB0-09F6-4366-A211-0FA9A757C8BD}" type="datetimeFigureOut">
              <a:rPr lang="en-US" noProof="0" smtClean="0"/>
              <a:t>7/6/2021</a:t>
            </a:fld>
            <a:endParaRPr lang="en-US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E8F5-1341-475C-BF40-2E24D91E8058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ghMPWGXexs&amp;t=5s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779159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could use the images provided</a:t>
            </a:r>
            <a:r>
              <a:rPr lang="en-GB" baseline="0" dirty="0"/>
              <a:t> or watch the video below: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hlinkClick r:id="rId3"/>
              </a:rPr>
              <a:t>https://www.youtube.com/watch?v=ZghMPWGXexs&amp;t=5s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11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4203640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076708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7005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70888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52411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can get students to use the internet or look at the schools own acceptable use policy and use that as the screenshot example.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951379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7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025174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8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9098614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41019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63634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45AC3A-7D9B-423E-A2BF-B883C9B2D24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524B29-B525-4E47-862B-FD57B403D539}"/>
              </a:ext>
            </a:extLst>
          </p:cNvPr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4C333A-735B-44F8-99E4-E73D8172DE35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69AA83-848B-4DFD-A644-A5D9CEFF95E3}"/>
              </a:ext>
            </a:extLst>
          </p:cNvPr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2880EF2-ACF9-4D66-99FF-99CB3F61BE99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Graphic 11">
            <a:extLst>
              <a:ext uri="{FF2B5EF4-FFF2-40B4-BE49-F238E27FC236}">
                <a16:creationId xmlns:a16="http://schemas.microsoft.com/office/drawing/2014/main" id="{54BAE1D8-3DF8-48CA-92C4-2E2064E4A3C5}"/>
              </a:ext>
            </a:extLst>
          </p:cNvPr>
          <p:cNvSpPr/>
          <p:nvPr userDrawn="1"/>
        </p:nvSpPr>
        <p:spPr>
          <a:xfrm>
            <a:off x="8776606" y="3981146"/>
            <a:ext cx="3413965" cy="2695876"/>
          </a:xfrm>
          <a:custGeom>
            <a:avLst/>
            <a:gdLst>
              <a:gd name="connsiteX0" fmla="*/ 4121944 w 4124325"/>
              <a:gd name="connsiteY0" fmla="*/ 1555076 h 3257550"/>
              <a:gd name="connsiteX1" fmla="*/ 4118134 w 4124325"/>
              <a:gd name="connsiteY1" fmla="*/ 1533169 h 3257550"/>
              <a:gd name="connsiteX2" fmla="*/ 2782729 w 4124325"/>
              <a:gd name="connsiteY2" fmla="*/ 39649 h 3257550"/>
              <a:gd name="connsiteX3" fmla="*/ 2108359 w 4124325"/>
              <a:gd name="connsiteY3" fmla="*/ 2436139 h 3257550"/>
              <a:gd name="connsiteX4" fmla="*/ 1262539 w 4124325"/>
              <a:gd name="connsiteY4" fmla="*/ 1310284 h 3257550"/>
              <a:gd name="connsiteX5" fmla="*/ 717709 w 4124325"/>
              <a:gd name="connsiteY5" fmla="*/ 2358986 h 3257550"/>
              <a:gd name="connsiteX6" fmla="*/ 7144 w 4124325"/>
              <a:gd name="connsiteY6" fmla="*/ 3257194 h 3257550"/>
              <a:gd name="connsiteX7" fmla="*/ 4075271 w 4124325"/>
              <a:gd name="connsiteY7" fmla="*/ 3257194 h 3257550"/>
              <a:gd name="connsiteX8" fmla="*/ 4122896 w 4124325"/>
              <a:gd name="connsiteY8" fmla="*/ 3201949 h 3257550"/>
              <a:gd name="connsiteX9" fmla="*/ 4122896 w 4124325"/>
              <a:gd name="connsiteY9" fmla="*/ 1555076 h 3257550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068127 w 4207192"/>
              <a:gd name="connsiteY9" fmla="*/ 3250050 h 3286245"/>
              <a:gd name="connsiteX10" fmla="*/ 4207192 w 4207192"/>
              <a:gd name="connsiteY10" fmla="*/ 3286245 h 3286245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207192 w 4207192"/>
              <a:gd name="connsiteY9" fmla="*/ 3286245 h 3286245"/>
              <a:gd name="connsiteX0" fmla="*/ 4115752 w 4115752"/>
              <a:gd name="connsiteY0" fmla="*/ 3194805 h 3250050"/>
              <a:gd name="connsiteX1" fmla="*/ 4115752 w 4115752"/>
              <a:gd name="connsiteY1" fmla="*/ 1547932 h 3250050"/>
              <a:gd name="connsiteX2" fmla="*/ 4114800 w 4115752"/>
              <a:gd name="connsiteY2" fmla="*/ 1547932 h 3250050"/>
              <a:gd name="connsiteX3" fmla="*/ 4110990 w 4115752"/>
              <a:gd name="connsiteY3" fmla="*/ 1526025 h 3250050"/>
              <a:gd name="connsiteX4" fmla="*/ 2775585 w 4115752"/>
              <a:gd name="connsiteY4" fmla="*/ 32505 h 3250050"/>
              <a:gd name="connsiteX5" fmla="*/ 2101215 w 4115752"/>
              <a:gd name="connsiteY5" fmla="*/ 2428995 h 3250050"/>
              <a:gd name="connsiteX6" fmla="*/ 1255395 w 4115752"/>
              <a:gd name="connsiteY6" fmla="*/ 1303140 h 3250050"/>
              <a:gd name="connsiteX7" fmla="*/ 710565 w 4115752"/>
              <a:gd name="connsiteY7" fmla="*/ 2351842 h 3250050"/>
              <a:gd name="connsiteX8" fmla="*/ 0 w 4115752"/>
              <a:gd name="connsiteY8" fmla="*/ 3250050 h 3250050"/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2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4E860F-437F-442E-898C-244A0DD5D765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9123-1F0C-4BD2-8233-FEE5B2A466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E8981-59A6-4480-80A6-5619C220178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302A3D4-CF60-41AF-924C-B30D3FD997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E8FCF-8FC7-49D2-9516-7662294E3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208B4-CFD5-4FAE-9519-74EFAC0B036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D074E-AB07-44D1-8B4E-189EAEF798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01D44B-9877-40D1-B788-EE3BFD57C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FB83C35-D975-48B4-8E79-AB7A1A80DF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7E187E-6082-49C3-B795-CC4321FE39F8}"/>
              </a:ext>
            </a:extLst>
          </p:cNvPr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FF6A8-5ABD-4191-81E4-C9F86380A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7D1E-1708-4D17-AB85-058EE0C347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9A18-E6EB-4081-B804-B2FCF5287DF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DBDF0B-F377-47FD-9DA1-C3BDA7C1D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/>
        </p:nvSpPr>
        <p:spPr>
          <a:xfrm flipH="1">
            <a:off x="-1428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A87C21-15CD-48D8-B583-89B110156879}"/>
              </a:ext>
            </a:extLst>
          </p:cNvPr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092E684-C621-4F92-A05A-A167EEF462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958D132-F2A9-41E1-BDD8-067D52CE5F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8FD4DB-5089-4686-B4F7-A26163146C9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324023AF-AB97-4B60-86FA-5DC8DA1B5C4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210F231-568A-4348-B33F-9EBB4A5CF9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</p:spTree>
    <p:extLst>
      <p:ext uri="{BB962C8B-B14F-4D97-AF65-F5344CB8AC3E}">
        <p14:creationId xmlns:p14="http://schemas.microsoft.com/office/powerpoint/2010/main" val="244511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Left Header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A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Right Header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AC535-CCE6-472A-BA3D-DDE92DFF0ED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F890-EB29-4A5B-A499-BB0FC04447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A41AC-399F-4B25-A28A-F7679843C36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Caption">
            <a:extLst>
              <a:ext uri="{FF2B5EF4-FFF2-40B4-BE49-F238E27FC236}">
                <a16:creationId xmlns:a16="http://schemas.microsoft.com/office/drawing/2014/main" id="{E1C65CF6-B529-468F-B46C-1D1C2E71A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845FB-DCB7-4844-B346-98986AD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Your Video</a:t>
            </a:r>
          </a:p>
        </p:txBody>
      </p:sp>
      <p:sp>
        <p:nvSpPr>
          <p:cNvPr id="5" name="Caption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7EBDA-221D-4CBD-8DBF-E03A37001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508FC-366E-44DA-80A8-28048E1E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11E4563-E2FC-4D6F-B759-AB4FB77D2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2FE8913-A018-418C-99FB-2DF342B9B5A0}"/>
              </a:ext>
            </a:extLst>
          </p:cNvPr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AF7702AD-1968-4CE6-BC7C-02C0637069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 userDrawn="1"/>
        </p:nvSpPr>
        <p:spPr>
          <a:xfrm>
            <a:off x="1774391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15" name="Name">
            <a:extLst>
              <a:ext uri="{FF2B5EF4-FFF2-40B4-BE49-F238E27FC236}">
                <a16:creationId xmlns:a16="http://schemas.microsoft.com/office/drawing/2014/main" id="{B8C48821-0D90-416C-873E-50587E8A0C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Name</a:t>
            </a:r>
            <a:endParaRPr lang="en-US" dirty="0"/>
          </a:p>
        </p:txBody>
      </p:sp>
      <p:sp>
        <p:nvSpPr>
          <p:cNvPr id="16" name="Email">
            <a:extLst>
              <a:ext uri="{FF2B5EF4-FFF2-40B4-BE49-F238E27FC236}">
                <a16:creationId xmlns:a16="http://schemas.microsoft.com/office/drawing/2014/main" id="{42450180-8D19-405E-97F0-2A309B58D0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Email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37F23B-0C4D-4D27-BF83-0B10D1CFFDCD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9551A1-FBAD-4CC8-AA99-F9F4D4281782}"/>
              </a:ext>
            </a:extLst>
          </p:cNvPr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F695C6B-DBEE-447E-B106-7351E00BD0AF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A38929-6316-4332-83F8-9E95386C7C42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4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921DB-2DD6-4869-9104-BE40FBBC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C9B96F-1A0A-4B16-BDF7-48B289CD53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FCAA-94B1-47BD-AD46-123D3404BB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11CEA-C130-40E5-A858-8D4FE6E586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99CE02-8616-40B2-85FF-B06E192752AB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718F-2F10-41F1-8E9F-18DD53EF065F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058DB212-BFA2-403F-85EF-DFD3FF6D97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3" r:id="rId4"/>
    <p:sldLayoutId id="2147483656" r:id="rId5"/>
    <p:sldLayoutId id="2147483660" r:id="rId6"/>
    <p:sldLayoutId id="2147483661" r:id="rId7"/>
    <p:sldLayoutId id="2147483664" r:id="rId8"/>
    <p:sldLayoutId id="2147483650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5A836F-346F-4099-BC7B-0D8F3B27F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WJEC GCSE Digital Technology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7"/>
            <a:ext cx="3756943" cy="1596979"/>
          </a:xfrm>
        </p:spPr>
        <p:txBody>
          <a:bodyPr/>
          <a:lstStyle/>
          <a:p>
            <a:r>
              <a:rPr lang="en-US" dirty="0"/>
              <a:t>Unit 1:</a:t>
            </a:r>
          </a:p>
          <a:p>
            <a:r>
              <a:rPr lang="en-US" noProof="1"/>
              <a:t>The digital world</a:t>
            </a:r>
          </a:p>
          <a:p>
            <a:endParaRPr lang="en-US" noProof="1"/>
          </a:p>
          <a:p>
            <a:r>
              <a:rPr lang="en-US" noProof="1"/>
              <a:t>DT24: Cyber resilience 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B17638D-56AE-48AD-96C8-EE46229C7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raphic 8" descr="space radar outline">
            <a:extLst>
              <a:ext uri="{FF2B5EF4-FFF2-40B4-BE49-F238E27FC236}">
                <a16:creationId xmlns:a16="http://schemas.microsoft.com/office/drawing/2014/main" id="{52C1AEF9-C750-45F9-AD02-5447187F5716}"/>
              </a:ext>
            </a:extLst>
          </p:cNvPr>
          <p:cNvSpPr/>
          <p:nvPr/>
        </p:nvSpPr>
        <p:spPr>
          <a:xfrm rot="16731500">
            <a:off x="10654807" y="4433342"/>
            <a:ext cx="238125" cy="238125"/>
          </a:xfrm>
          <a:custGeom>
            <a:avLst/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3258C3F-3423-46A8-8DC8-1267EA3BD62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0984" r="10984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B5DF798-F741-4C9C-AEF1-3D70293A12FF}"/>
              </a:ext>
            </a:extLst>
          </p:cNvPr>
          <p:cNvSpPr/>
          <p:nvPr/>
        </p:nvSpPr>
        <p:spPr>
          <a:xfrm>
            <a:off x="157164" y="123476"/>
            <a:ext cx="4972050" cy="1358947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Name:……………………………….........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Class: ………………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Date: …………….....</a:t>
            </a:r>
          </a:p>
        </p:txBody>
      </p:sp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Biometrics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49240" y="730063"/>
            <a:ext cx="6642894" cy="37096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349239" y="1228967"/>
            <a:ext cx="6642893" cy="199862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a range of biometric methods.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102D89-88A1-42C5-8E35-E613725BA014}"/>
              </a:ext>
            </a:extLst>
          </p:cNvPr>
          <p:cNvSpPr/>
          <p:nvPr/>
        </p:nvSpPr>
        <p:spPr>
          <a:xfrm>
            <a:off x="5349239" y="3429000"/>
            <a:ext cx="6642893" cy="30978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Explain what organisations need in order to use biometrics.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37244B0-EDEE-4A62-93BF-41D6765DBBBE}"/>
              </a:ext>
            </a:extLst>
          </p:cNvPr>
          <p:cNvSpPr/>
          <p:nvPr/>
        </p:nvSpPr>
        <p:spPr>
          <a:xfrm>
            <a:off x="199867" y="730062"/>
            <a:ext cx="4988647" cy="135999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does biometrics mean?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Biometrics means to measure and analyse some human characteristic in order to correctly identify an individual.</a:t>
            </a:r>
          </a:p>
        </p:txBody>
      </p:sp>
      <p:pic>
        <p:nvPicPr>
          <p:cNvPr id="2" name="Picture 2" descr="Keeping Mobile Tech in Hotels Secure with Biometrics | By Court Williams –  Hospitality Net">
            <a:extLst>
              <a:ext uri="{FF2B5EF4-FFF2-40B4-BE49-F238E27FC236}">
                <a16:creationId xmlns:a16="http://schemas.microsoft.com/office/drawing/2014/main" id="{E3A53DA7-B040-4E8F-9DA4-96367CB17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67" y="2228278"/>
            <a:ext cx="5002328" cy="342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2385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Encryption software</a:t>
            </a:r>
          </a:p>
        </p:txBody>
      </p:sp>
      <p:sp>
        <p:nvSpPr>
          <p:cNvPr id="9" name="Rectangle 8"/>
          <p:cNvSpPr/>
          <p:nvPr/>
        </p:nvSpPr>
        <p:spPr>
          <a:xfrm>
            <a:off x="6063408" y="673017"/>
            <a:ext cx="5757863" cy="421903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Key Questions: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63407" y="1188116"/>
            <a:ext cx="5757863" cy="9366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the purpose of encryption software?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063407" y="2225740"/>
            <a:ext cx="5757863" cy="152035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How does encryption work?</a:t>
            </a: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63407" y="3898839"/>
            <a:ext cx="5757863" cy="129259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asymmetric encryption?</a:t>
            </a:r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63407" y="5364194"/>
            <a:ext cx="5757863" cy="129259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symmetric encryption?</a:t>
            </a:r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43" y="1188116"/>
            <a:ext cx="5196503" cy="25982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1" y="3898839"/>
            <a:ext cx="5164068" cy="265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323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Firewall software</a:t>
            </a:r>
          </a:p>
        </p:txBody>
      </p:sp>
      <p:sp>
        <p:nvSpPr>
          <p:cNvPr id="9" name="Rectangle 8"/>
          <p:cNvSpPr/>
          <p:nvPr/>
        </p:nvSpPr>
        <p:spPr>
          <a:xfrm>
            <a:off x="6063408" y="673017"/>
            <a:ext cx="5757863" cy="421903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Key Questions: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63407" y="1188116"/>
            <a:ext cx="5757863" cy="9366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the purpose of firewall software?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063407" y="2225739"/>
            <a:ext cx="5757863" cy="246424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How does firewall software work?</a:t>
            </a:r>
          </a:p>
        </p:txBody>
      </p:sp>
      <p:sp>
        <p:nvSpPr>
          <p:cNvPr id="10" name="Rectangle 9"/>
          <p:cNvSpPr/>
          <p:nvPr/>
        </p:nvSpPr>
        <p:spPr>
          <a:xfrm>
            <a:off x="6063407" y="4790977"/>
            <a:ext cx="5757863" cy="186580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are some of the disadvantages associated with using firewall software?</a:t>
            </a: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" y="708672"/>
            <a:ext cx="5565212" cy="29608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2" y="3836005"/>
            <a:ext cx="5251400" cy="282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113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6515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Starter</a:t>
            </a:r>
          </a:p>
          <a:p>
            <a:r>
              <a:rPr lang="en-GB" sz="1600" dirty="0">
                <a:latin typeface="+mj-lt"/>
              </a:rPr>
              <a:t>Identify different strategies that can be put in place prevent threats to data.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8ABC19-7B2A-49AB-96D8-1C9E2CC60138}"/>
              </a:ext>
            </a:extLst>
          </p:cNvPr>
          <p:cNvSpPr txBox="1"/>
          <p:nvPr/>
        </p:nvSpPr>
        <p:spPr>
          <a:xfrm>
            <a:off x="4572000" y="2902111"/>
            <a:ext cx="286312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+mj-lt"/>
              </a:rPr>
              <a:t>Security measures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467DEB-0002-4CC8-A082-FEBB98775A19}"/>
              </a:ext>
            </a:extLst>
          </p:cNvPr>
          <p:cNvSpPr txBox="1"/>
          <p:nvPr/>
        </p:nvSpPr>
        <p:spPr>
          <a:xfrm>
            <a:off x="281769" y="1423016"/>
            <a:ext cx="286312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6313FB-A288-4A8B-BB6D-5152138E1E16}"/>
              </a:ext>
            </a:extLst>
          </p:cNvPr>
          <p:cNvSpPr txBox="1"/>
          <p:nvPr/>
        </p:nvSpPr>
        <p:spPr>
          <a:xfrm>
            <a:off x="4571999" y="1423016"/>
            <a:ext cx="286312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76BA0D-917E-406F-9883-02D8E081A924}"/>
              </a:ext>
            </a:extLst>
          </p:cNvPr>
          <p:cNvSpPr txBox="1"/>
          <p:nvPr/>
        </p:nvSpPr>
        <p:spPr>
          <a:xfrm>
            <a:off x="8726773" y="1423015"/>
            <a:ext cx="286312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6C1862-E12C-4B55-B606-387DA9B662F9}"/>
              </a:ext>
            </a:extLst>
          </p:cNvPr>
          <p:cNvSpPr txBox="1"/>
          <p:nvPr/>
        </p:nvSpPr>
        <p:spPr>
          <a:xfrm>
            <a:off x="8726773" y="2902110"/>
            <a:ext cx="286312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B55086-AFD8-4234-A7CC-5E629B5753C7}"/>
              </a:ext>
            </a:extLst>
          </p:cNvPr>
          <p:cNvSpPr txBox="1"/>
          <p:nvPr/>
        </p:nvSpPr>
        <p:spPr>
          <a:xfrm>
            <a:off x="8726773" y="4742488"/>
            <a:ext cx="286312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AFDEB5-20ED-47A5-9047-5A393288B789}"/>
              </a:ext>
            </a:extLst>
          </p:cNvPr>
          <p:cNvSpPr txBox="1"/>
          <p:nvPr/>
        </p:nvSpPr>
        <p:spPr>
          <a:xfrm>
            <a:off x="4571998" y="4742488"/>
            <a:ext cx="286312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144FAA-732E-4C87-AEAD-096AB35EEDA7}"/>
              </a:ext>
            </a:extLst>
          </p:cNvPr>
          <p:cNvSpPr txBox="1"/>
          <p:nvPr/>
        </p:nvSpPr>
        <p:spPr>
          <a:xfrm>
            <a:off x="281769" y="4751033"/>
            <a:ext cx="286312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F217CD-B296-4B79-8154-D6E65E22BACA}"/>
              </a:ext>
            </a:extLst>
          </p:cNvPr>
          <p:cNvSpPr txBox="1"/>
          <p:nvPr/>
        </p:nvSpPr>
        <p:spPr>
          <a:xfrm>
            <a:off x="281768" y="2902109"/>
            <a:ext cx="286312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latin typeface="+mj-lt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CFEEF50-01E3-486A-9E0F-0771C5CA99F5}"/>
              </a:ext>
            </a:extLst>
          </p:cNvPr>
          <p:cNvCxnSpPr>
            <a:stCxn id="2" idx="2"/>
            <a:endCxn id="10" idx="0"/>
          </p:cNvCxnSpPr>
          <p:nvPr/>
        </p:nvCxnSpPr>
        <p:spPr>
          <a:xfrm flipH="1">
            <a:off x="6003559" y="3363776"/>
            <a:ext cx="2" cy="13787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B1CBB42-1D9E-409A-ACE2-D27261D33BDF}"/>
              </a:ext>
            </a:extLst>
          </p:cNvPr>
          <p:cNvCxnSpPr>
            <a:stCxn id="2" idx="3"/>
            <a:endCxn id="8" idx="1"/>
          </p:cNvCxnSpPr>
          <p:nvPr/>
        </p:nvCxnSpPr>
        <p:spPr>
          <a:xfrm flipV="1">
            <a:off x="7435121" y="3132943"/>
            <a:ext cx="129165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4628F96-714B-49E4-84E6-D37BD185386E}"/>
              </a:ext>
            </a:extLst>
          </p:cNvPr>
          <p:cNvCxnSpPr>
            <a:stCxn id="2" idx="2"/>
            <a:endCxn id="9" idx="0"/>
          </p:cNvCxnSpPr>
          <p:nvPr/>
        </p:nvCxnSpPr>
        <p:spPr>
          <a:xfrm>
            <a:off x="6003561" y="3363776"/>
            <a:ext cx="4154773" cy="13787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3A65B84-AC92-46CE-8C04-3FA457F8F23A}"/>
              </a:ext>
            </a:extLst>
          </p:cNvPr>
          <p:cNvCxnSpPr>
            <a:cxnSpLocks/>
            <a:stCxn id="2" idx="2"/>
            <a:endCxn id="11" idx="0"/>
          </p:cNvCxnSpPr>
          <p:nvPr/>
        </p:nvCxnSpPr>
        <p:spPr>
          <a:xfrm flipH="1">
            <a:off x="1713330" y="3363776"/>
            <a:ext cx="4290231" cy="13872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D8BDD44-1FFF-4C1D-B16D-C451084C4582}"/>
              </a:ext>
            </a:extLst>
          </p:cNvPr>
          <p:cNvCxnSpPr>
            <a:stCxn id="2" idx="1"/>
            <a:endCxn id="12" idx="3"/>
          </p:cNvCxnSpPr>
          <p:nvPr/>
        </p:nvCxnSpPr>
        <p:spPr>
          <a:xfrm flipH="1" flipV="1">
            <a:off x="3144889" y="3132942"/>
            <a:ext cx="1427111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A519CDF-419C-4E5B-9B0F-0FB2450F483A}"/>
              </a:ext>
            </a:extLst>
          </p:cNvPr>
          <p:cNvCxnSpPr>
            <a:stCxn id="2" idx="0"/>
            <a:endCxn id="6" idx="2"/>
          </p:cNvCxnSpPr>
          <p:nvPr/>
        </p:nvCxnSpPr>
        <p:spPr>
          <a:xfrm flipH="1" flipV="1">
            <a:off x="6003560" y="1884681"/>
            <a:ext cx="1" cy="10174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8B6F18C-460C-49C4-977F-048ABB257379}"/>
              </a:ext>
            </a:extLst>
          </p:cNvPr>
          <p:cNvCxnSpPr>
            <a:stCxn id="2" idx="0"/>
            <a:endCxn id="7" idx="2"/>
          </p:cNvCxnSpPr>
          <p:nvPr/>
        </p:nvCxnSpPr>
        <p:spPr>
          <a:xfrm flipV="1">
            <a:off x="6003561" y="1884680"/>
            <a:ext cx="4154773" cy="10174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911075E-FEA9-4625-945C-0562352EC078}"/>
              </a:ext>
            </a:extLst>
          </p:cNvPr>
          <p:cNvCxnSpPr>
            <a:stCxn id="2" idx="0"/>
            <a:endCxn id="5" idx="2"/>
          </p:cNvCxnSpPr>
          <p:nvPr/>
        </p:nvCxnSpPr>
        <p:spPr>
          <a:xfrm flipH="1" flipV="1">
            <a:off x="1713330" y="1884681"/>
            <a:ext cx="4290231" cy="10174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8291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Cyber Resilience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11545566" y="6714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3</a:t>
            </a:fld>
            <a:endParaRPr lang="en-US" noProof="0" dirty="0"/>
          </a:p>
        </p:txBody>
      </p:sp>
      <p:sp>
        <p:nvSpPr>
          <p:cNvPr id="6" name="Rectangle 5"/>
          <p:cNvSpPr/>
          <p:nvPr/>
        </p:nvSpPr>
        <p:spPr>
          <a:xfrm>
            <a:off x="5602515" y="850734"/>
            <a:ext cx="6413274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5602513" y="1397547"/>
            <a:ext cx="6413274" cy="11336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meant by cyber resilience?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9D7224-59A7-4C47-9863-B56C3E76BED7}"/>
              </a:ext>
            </a:extLst>
          </p:cNvPr>
          <p:cNvSpPr/>
          <p:nvPr/>
        </p:nvSpPr>
        <p:spPr>
          <a:xfrm>
            <a:off x="5602513" y="2618288"/>
            <a:ext cx="6413274" cy="396239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consequences could organisations face if they became a victim of a cyber attack?</a:t>
            </a:r>
          </a:p>
          <a:p>
            <a:pPr algn="ctr">
              <a:lnSpc>
                <a:spcPct val="150000"/>
              </a:lnSpc>
            </a:pPr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172C36-CDFE-4485-B65B-01E875A7E858}"/>
              </a:ext>
            </a:extLst>
          </p:cNvPr>
          <p:cNvSpPr/>
          <p:nvPr/>
        </p:nvSpPr>
        <p:spPr>
          <a:xfrm>
            <a:off x="176212" y="4670911"/>
            <a:ext cx="5295197" cy="190977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the purpose of a disaster recovery plan?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3BC622B-5633-4DC0-BE94-061CC30D8B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" y="890714"/>
            <a:ext cx="5286034" cy="31716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50889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Penetration testing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11545566" y="6714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4</a:t>
            </a:fld>
            <a:endParaRPr lang="en-US" noProof="0" dirty="0"/>
          </a:p>
        </p:txBody>
      </p:sp>
      <p:sp>
        <p:nvSpPr>
          <p:cNvPr id="6" name="Rectangle 5"/>
          <p:cNvSpPr/>
          <p:nvPr/>
        </p:nvSpPr>
        <p:spPr>
          <a:xfrm>
            <a:off x="5602515" y="850734"/>
            <a:ext cx="6413274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5602513" y="1397547"/>
            <a:ext cx="6413274" cy="16304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the purpose of penetration testing?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9D7224-59A7-4C47-9863-B56C3E76BED7}"/>
              </a:ext>
            </a:extLst>
          </p:cNvPr>
          <p:cNvSpPr/>
          <p:nvPr/>
        </p:nvSpPr>
        <p:spPr>
          <a:xfrm>
            <a:off x="5602513" y="3200284"/>
            <a:ext cx="6413274" cy="33803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one pro and one con to using penetration testing.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>
              <a:lnSpc>
                <a:spcPct val="150000"/>
              </a:lnSpc>
            </a:pPr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8EB5EE-BE1A-4B9E-B48F-184E136189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381" y="850734"/>
            <a:ext cx="5176528" cy="291179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142BF12-E8CA-4F66-A7E7-B079136EB89C}"/>
              </a:ext>
            </a:extLst>
          </p:cNvPr>
          <p:cNvSpPr/>
          <p:nvPr/>
        </p:nvSpPr>
        <p:spPr>
          <a:xfrm>
            <a:off x="219381" y="3934801"/>
            <a:ext cx="5176528" cy="264588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the difference between black box testing and white box testing?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21659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Strong passwords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11545566" y="6714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5</a:t>
            </a:fld>
            <a:endParaRPr lang="en-US" noProof="0" dirty="0"/>
          </a:p>
        </p:txBody>
      </p:sp>
      <p:sp>
        <p:nvSpPr>
          <p:cNvPr id="6" name="Rectangle 5"/>
          <p:cNvSpPr/>
          <p:nvPr/>
        </p:nvSpPr>
        <p:spPr>
          <a:xfrm>
            <a:off x="5602515" y="850734"/>
            <a:ext cx="6413274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5602513" y="1397547"/>
            <a:ext cx="6413274" cy="176537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the purpose of a strong password?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9D7224-59A7-4C47-9863-B56C3E76BED7}"/>
              </a:ext>
            </a:extLst>
          </p:cNvPr>
          <p:cNvSpPr/>
          <p:nvPr/>
        </p:nvSpPr>
        <p:spPr>
          <a:xfrm>
            <a:off x="5602513" y="3335198"/>
            <a:ext cx="6413274" cy="324548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features that make up a strong password.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>
              <a:lnSpc>
                <a:spcPct val="150000"/>
              </a:lnSpc>
            </a:pPr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9DA7BC-D18A-44F3-9FAF-5DC4B870F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11" y="858747"/>
            <a:ext cx="5158221" cy="27080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5FAD2C1-2055-403D-BF7E-89E7AEEC0A1D}"/>
              </a:ext>
            </a:extLst>
          </p:cNvPr>
          <p:cNvSpPr/>
          <p:nvPr/>
        </p:nvSpPr>
        <p:spPr>
          <a:xfrm>
            <a:off x="176211" y="4212236"/>
            <a:ext cx="5158221" cy="236844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a brute force attack?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0169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Network policies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11545566" y="6714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6</a:t>
            </a:fld>
            <a:endParaRPr lang="en-US" noProof="0" dirty="0"/>
          </a:p>
        </p:txBody>
      </p:sp>
      <p:sp>
        <p:nvSpPr>
          <p:cNvPr id="6" name="Rectangle 5"/>
          <p:cNvSpPr/>
          <p:nvPr/>
        </p:nvSpPr>
        <p:spPr>
          <a:xfrm>
            <a:off x="5602515" y="850734"/>
            <a:ext cx="6413274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5602513" y="1397547"/>
            <a:ext cx="6413274" cy="176537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the purpose of a network policy?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9D7224-59A7-4C47-9863-B56C3E76BED7}"/>
              </a:ext>
            </a:extLst>
          </p:cNvPr>
          <p:cNvSpPr/>
          <p:nvPr/>
        </p:nvSpPr>
        <p:spPr>
          <a:xfrm>
            <a:off x="5602513" y="3335198"/>
            <a:ext cx="6413274" cy="324548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typical rules that could appear in a network policy.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>
              <a:lnSpc>
                <a:spcPct val="150000"/>
              </a:lnSpc>
            </a:pPr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FAD2C1-2055-403D-BF7E-89E7AEEC0A1D}"/>
              </a:ext>
            </a:extLst>
          </p:cNvPr>
          <p:cNvSpPr/>
          <p:nvPr/>
        </p:nvSpPr>
        <p:spPr>
          <a:xfrm>
            <a:off x="176211" y="850734"/>
            <a:ext cx="5158221" cy="72323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Provide a screenshot of an existing network policy below. 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AD75095-7F43-4CED-969E-1864EBF4A413}"/>
              </a:ext>
            </a:extLst>
          </p:cNvPr>
          <p:cNvSpPr/>
          <p:nvPr/>
        </p:nvSpPr>
        <p:spPr>
          <a:xfrm>
            <a:off x="157162" y="1666718"/>
            <a:ext cx="5158221" cy="491396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Example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58941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860946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New information</a:t>
            </a:r>
          </a:p>
          <a:p>
            <a:r>
              <a:rPr lang="en-GB" dirty="0">
                <a:latin typeface="+mj-lt"/>
              </a:rPr>
              <a:t>Identify what we do or can do to keep our homes safe.</a:t>
            </a:r>
          </a:p>
          <a:p>
            <a:endParaRPr lang="en-GB" sz="1600" dirty="0"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7113F6-D145-4F92-A667-4D17BA24C1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0" y="2466218"/>
            <a:ext cx="3323771" cy="221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832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86094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Security risks</a:t>
            </a:r>
          </a:p>
          <a:p>
            <a:r>
              <a:rPr lang="en-GB" dirty="0">
                <a:latin typeface="+mj-lt"/>
              </a:rPr>
              <a:t>Identify the ways in which we can keep the data on our computer safe.</a:t>
            </a:r>
            <a:endParaRPr lang="en-GB" sz="1600" dirty="0">
              <a:latin typeface="+mj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D7D0BFB-F92E-4149-8BDD-BF285C8DB3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0228" y="2093685"/>
            <a:ext cx="4762500" cy="317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4290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Security risks</a:t>
            </a:r>
          </a:p>
          <a:p>
            <a:r>
              <a:rPr lang="en-GB" dirty="0">
                <a:latin typeface="+mj-lt"/>
              </a:rPr>
              <a:t>Complete the rest of the table, the first one has been done for you.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1D66E65-D407-4022-BDEF-79EE4BFF1A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7163" y="1191813"/>
          <a:ext cx="11582400" cy="48944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4057">
                  <a:extLst>
                    <a:ext uri="{9D8B030D-6E8A-4147-A177-3AD203B41FA5}">
                      <a16:colId xmlns:a16="http://schemas.microsoft.com/office/drawing/2014/main" val="259658161"/>
                    </a:ext>
                  </a:extLst>
                </a:gridCol>
                <a:gridCol w="5377543">
                  <a:extLst>
                    <a:ext uri="{9D8B030D-6E8A-4147-A177-3AD203B41FA5}">
                      <a16:colId xmlns:a16="http://schemas.microsoft.com/office/drawing/2014/main" val="1801285508"/>
                    </a:ext>
                  </a:extLst>
                </a:gridCol>
                <a:gridCol w="3860800">
                  <a:extLst>
                    <a:ext uri="{9D8B030D-6E8A-4147-A177-3AD203B41FA5}">
                      <a16:colId xmlns:a16="http://schemas.microsoft.com/office/drawing/2014/main" val="2165450840"/>
                    </a:ext>
                  </a:extLst>
                </a:gridCol>
              </a:tblGrid>
              <a:tr h="63138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Prevention Method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Description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How does this keep help to keep data secure?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67935"/>
                  </a:ext>
                </a:extLst>
              </a:tr>
              <a:tr h="424887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Chains and 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This can be used to fix a computer to a desk.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This stops users from taking the computer or other pieces of hardware.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319797"/>
                  </a:ext>
                </a:extLst>
              </a:tr>
              <a:tr h="424887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Lock screens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3883244"/>
                  </a:ext>
                </a:extLst>
              </a:tr>
              <a:tr h="424887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People need to be authorised to enter.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0588735"/>
                  </a:ext>
                </a:extLst>
              </a:tr>
              <a:tr h="424887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Swipe cards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927624"/>
                  </a:ext>
                </a:extLst>
              </a:tr>
              <a:tr h="424887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Fit blinds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9568222"/>
                  </a:ext>
                </a:extLst>
              </a:tr>
              <a:tr h="424887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CCTV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5500547"/>
                  </a:ext>
                </a:extLst>
              </a:tr>
              <a:tr h="424887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Burglar alarm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85346"/>
                  </a:ext>
                </a:extLst>
              </a:tr>
              <a:tr h="424887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Security keypads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93750"/>
                  </a:ext>
                </a:extLst>
              </a:tr>
              <a:tr h="424887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Biometrics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6020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1892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"/>
        <a:cs typeface=""/>
      </a:majorFont>
      <a:minorFont>
        <a:latin typeface="Lucida Sans 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78043420_Science fair presentation_RVA_v3.potx" id="{29D4BD8F-7488-49D9-BFBB-7DF8C2B0292D}" vid="{799E8309-D02B-4451-A1B1-915D5FF07E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presentation</Template>
  <TotalTime>0</TotalTime>
  <Words>457</Words>
  <Application>Microsoft Office PowerPoint</Application>
  <PresentationFormat>Widescreen</PresentationFormat>
  <Paragraphs>89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Lucida Sans Typewriter</vt:lpstr>
      <vt:lpstr>Times New Roman</vt:lpstr>
      <vt:lpstr>Tw Cen MT</vt:lpstr>
      <vt:lpstr>Office Theme</vt:lpstr>
      <vt:lpstr>WJEC GCSE Digital Technology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2020-07-10T06:49:00Z</dcterms:created>
  <dcterms:modified xsi:type="dcterms:W3CDTF">2021-07-06T14:09:07Z</dcterms:modified>
</cp:coreProperties>
</file>